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68" r:id="rId15"/>
    <p:sldId id="271" r:id="rId16"/>
    <p:sldId id="272" r:id="rId17"/>
    <p:sldId id="273" r:id="rId18"/>
    <p:sldId id="275" r:id="rId19"/>
    <p:sldId id="276" r:id="rId20"/>
    <p:sldId id="277" r:id="rId21"/>
    <p:sldId id="279" r:id="rId22"/>
    <p:sldId id="282" r:id="rId23"/>
    <p:sldId id="280" r:id="rId24"/>
    <p:sldId id="283" r:id="rId25"/>
    <p:sldId id="284" r:id="rId26"/>
    <p:sldId id="281" r:id="rId27"/>
    <p:sldId id="285" r:id="rId28"/>
    <p:sldId id="286" r:id="rId29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on gary" initials="wg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gs" Target="tags/tag6.xml"/><Relationship Id="rId33" Type="http://schemas.openxmlformats.org/officeDocument/2006/relationships/commentAuthors" Target="commentAuthors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4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5.xml"/><Relationship Id="rId3" Type="http://schemas.openxmlformats.org/officeDocument/2006/relationships/image" Target="../media/image36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5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8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9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0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3.wmf"/><Relationship Id="rId7" Type="http://schemas.openxmlformats.org/officeDocument/2006/relationships/oleObject" Target="../embeddings/oleObject1.bin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tags" Target="../tags/tag1.xml"/><Relationship Id="rId2" Type="http://schemas.microsoft.com/office/2007/relationships/hdphoto" Target="../media/image4.wdp"/><Relationship Id="rId10" Type="http://schemas.openxmlformats.org/officeDocument/2006/relationships/vmlDrawing" Target="../drawings/vmlDrawing1.v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05757" y="1941467"/>
            <a:ext cx="11358286" cy="2286000"/>
          </a:xfrm>
          <a:prstGeom prst="rect">
            <a:avLst/>
          </a:prstGeom>
          <a:solidFill>
            <a:srgbClr val="1A7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r>
              <a:rPr lang="en-US" altLang="zh-CN" sz="4000" b="1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                </a:t>
            </a:r>
            <a:r>
              <a:rPr lang="en-US" altLang="zh-CN" sz="3200" b="1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   </a:t>
            </a:r>
            <a:r>
              <a:rPr lang="en-US" altLang="zh-CN" sz="2800" b="1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UKPGAN: A General Self-Supervised Keypoint Detector</a:t>
            </a:r>
            <a:endParaRPr lang="en-US" altLang="zh-CN" sz="2800" b="1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algn="ctr" defTabSz="913765">
              <a:defRPr/>
            </a:pPr>
            <a:r>
              <a:rPr lang="en-US" altLang="zh-CN" sz="2800" b="1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CVPR 2022</a:t>
            </a:r>
            <a:endParaRPr lang="en-US" altLang="zh-CN" sz="2800" b="1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05676" y="1803653"/>
            <a:ext cx="2624273" cy="26242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05" y="1632549"/>
            <a:ext cx="3140616" cy="290358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8658681" y="5820757"/>
            <a:ext cx="3028952" cy="960300"/>
            <a:chOff x="4688360" y="5111533"/>
            <a:chExt cx="3028952" cy="960300"/>
          </a:xfrm>
        </p:grpSpPr>
        <p:sp>
          <p:nvSpPr>
            <p:cNvPr id="14" name="椭圆 13"/>
            <p:cNvSpPr/>
            <p:nvPr/>
          </p:nvSpPr>
          <p:spPr>
            <a:xfrm>
              <a:off x="4825750" y="5851669"/>
              <a:ext cx="220164" cy="220164"/>
            </a:xfrm>
            <a:prstGeom prst="ellipse">
              <a:avLst/>
            </a:prstGeom>
            <a:noFill/>
            <a:ln w="12700" cap="flat" cmpd="sng" algn="ctr">
              <a:solidFill>
                <a:srgbClr val="5C307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7322211" y="5851669"/>
              <a:ext cx="220164" cy="220164"/>
            </a:xfrm>
            <a:prstGeom prst="ellipse">
              <a:avLst/>
            </a:prstGeom>
            <a:noFill/>
            <a:ln w="12700" cap="flat" cmpd="sng" algn="ctr">
              <a:solidFill>
                <a:srgbClr val="5C307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r>
                <a:rPr lang="en-US" altLang="zh-CN" kern="0" dirty="0">
                  <a:solidFill>
                    <a:prstClr val="white"/>
                  </a:solidFill>
                  <a:latin typeface="Arial" panose="020B0604020202020204"/>
                  <a:ea typeface="微软雅黑" panose="020B0503020204020204" charset="-122"/>
                </a:rPr>
                <a:t>  </a:t>
              </a:r>
              <a:endParaRPr lang="zh-CN" altLang="en-US" kern="0" dirty="0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16" name="文本占位符 56"/>
            <p:cNvSpPr txBox="1"/>
            <p:nvPr/>
          </p:nvSpPr>
          <p:spPr>
            <a:xfrm>
              <a:off x="5196678" y="5111533"/>
              <a:ext cx="2012315" cy="443865"/>
            </a:xfrm>
            <a:custGeom>
              <a:avLst/>
              <a:gdLst>
                <a:gd name="connsiteX0" fmla="*/ 0 w 1747925"/>
                <a:gd name="connsiteY0" fmla="*/ 176559 h 353120"/>
                <a:gd name="connsiteX1" fmla="*/ 0 w 1747925"/>
                <a:gd name="connsiteY1" fmla="*/ 176560 h 353120"/>
                <a:gd name="connsiteX2" fmla="*/ 0 w 1747925"/>
                <a:gd name="connsiteY2" fmla="*/ 176560 h 353120"/>
                <a:gd name="connsiteX3" fmla="*/ 176560 w 1747925"/>
                <a:gd name="connsiteY3" fmla="*/ 0 h 353120"/>
                <a:gd name="connsiteX4" fmla="*/ 1571365 w 1747925"/>
                <a:gd name="connsiteY4" fmla="*/ 0 h 353120"/>
                <a:gd name="connsiteX5" fmla="*/ 1747925 w 1747925"/>
                <a:gd name="connsiteY5" fmla="*/ 176560 h 353120"/>
                <a:gd name="connsiteX6" fmla="*/ 1747924 w 1747925"/>
                <a:gd name="connsiteY6" fmla="*/ 176560 h 353120"/>
                <a:gd name="connsiteX7" fmla="*/ 1571364 w 1747925"/>
                <a:gd name="connsiteY7" fmla="*/ 353120 h 353120"/>
                <a:gd name="connsiteX8" fmla="*/ 176560 w 1747925"/>
                <a:gd name="connsiteY8" fmla="*/ 353119 h 353120"/>
                <a:gd name="connsiteX9" fmla="*/ 13875 w 1747925"/>
                <a:gd name="connsiteY9" fmla="*/ 245284 h 353120"/>
                <a:gd name="connsiteX10" fmla="*/ 0 w 1747925"/>
                <a:gd name="connsiteY10" fmla="*/ 176560 h 353120"/>
                <a:gd name="connsiteX11" fmla="*/ 13875 w 1747925"/>
                <a:gd name="connsiteY11" fmla="*/ 107835 h 353120"/>
                <a:gd name="connsiteX12" fmla="*/ 176560 w 1747925"/>
                <a:gd name="connsiteY12" fmla="*/ 0 h 35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47925" h="353120">
                  <a:moveTo>
                    <a:pt x="0" y="176559"/>
                  </a:moveTo>
                  <a:lnTo>
                    <a:pt x="0" y="176560"/>
                  </a:lnTo>
                  <a:lnTo>
                    <a:pt x="0" y="176560"/>
                  </a:lnTo>
                  <a:close/>
                  <a:moveTo>
                    <a:pt x="176560" y="0"/>
                  </a:moveTo>
                  <a:lnTo>
                    <a:pt x="1571365" y="0"/>
                  </a:lnTo>
                  <a:cubicBezTo>
                    <a:pt x="1668876" y="0"/>
                    <a:pt x="1747925" y="79049"/>
                    <a:pt x="1747925" y="176560"/>
                  </a:cubicBezTo>
                  <a:lnTo>
                    <a:pt x="1747924" y="176560"/>
                  </a:lnTo>
                  <a:cubicBezTo>
                    <a:pt x="1747924" y="274071"/>
                    <a:pt x="1668875" y="353120"/>
                    <a:pt x="1571364" y="353120"/>
                  </a:cubicBezTo>
                  <a:lnTo>
                    <a:pt x="176560" y="353119"/>
                  </a:lnTo>
                  <a:cubicBezTo>
                    <a:pt x="103427" y="353119"/>
                    <a:pt x="40679" y="308654"/>
                    <a:pt x="13875" y="245284"/>
                  </a:cubicBezTo>
                  <a:lnTo>
                    <a:pt x="0" y="176560"/>
                  </a:lnTo>
                  <a:lnTo>
                    <a:pt x="13875" y="107835"/>
                  </a:lnTo>
                  <a:cubicBezTo>
                    <a:pt x="40679" y="44465"/>
                    <a:pt x="103427" y="0"/>
                    <a:pt x="176560" y="0"/>
                  </a:cubicBezTo>
                  <a:close/>
                </a:path>
              </a:pathLst>
            </a:custGeom>
            <a:solidFill>
              <a:srgbClr val="1A78C3"/>
            </a:solidFill>
          </p:spPr>
          <p:txBody>
            <a:bodyPr vert="horz" wrap="square" lIns="91440" tIns="45720" rIns="91440" bIns="45720" rtlCol="0" anchor="ctr" anchorCtr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dirty="0">
                  <a:sym typeface="+mn-ea"/>
                </a:rPr>
                <a:t>汇报人</a:t>
              </a:r>
              <a:r>
                <a:rPr lang="en-US" altLang="zh-CN" dirty="0">
                  <a:sym typeface="+mn-ea"/>
                </a:rPr>
                <a:t>:</a:t>
              </a:r>
              <a:r>
                <a:rPr lang="zh-CN" altLang="en-US" dirty="0">
                  <a:sym typeface="+mn-ea"/>
                </a:rPr>
                <a:t>马睿</a:t>
              </a:r>
              <a:endParaRPr lang="zh-CN" altLang="en-US" dirty="0">
                <a:sym typeface="+mn-ea"/>
              </a:endParaRPr>
            </a:p>
          </p:txBody>
        </p:sp>
        <p:sp>
          <p:nvSpPr>
            <p:cNvPr id="17" name="文本占位符 13"/>
            <p:cNvSpPr txBox="1"/>
            <p:nvPr/>
          </p:nvSpPr>
          <p:spPr>
            <a:xfrm>
              <a:off x="4688360" y="5555398"/>
              <a:ext cx="3028952" cy="29627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dirty="0">
                  <a:solidFill>
                    <a:sysClr val="windowText" lastClr="000000"/>
                  </a:solidFill>
                  <a:latin typeface="Arial" panose="020B0604020202020204"/>
                  <a:ea typeface="微软雅黑" panose="020B0503020204020204" charset="-122"/>
                </a:rPr>
                <a:t> 2022 / 11 / 12</a:t>
              </a:r>
              <a:endParaRPr lang="en-US" altLang="zh-CN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806729" y="859025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32" name="标题占位符 1"/>
          <p:cNvSpPr txBox="1"/>
          <p:nvPr/>
        </p:nvSpPr>
        <p:spPr>
          <a:xfrm>
            <a:off x="1297947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charset="-122"/>
              </a:rPr>
              <a:t>方法</a:t>
            </a:r>
            <a:endParaRPr lang="zh-CN" altLang="en-US" sz="2600" b="1" dirty="0">
              <a:solidFill>
                <a:sysClr val="windowText" lastClr="000000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06450" y="10007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</a:t>
            </a:r>
            <a:r>
              <a:rPr lang="zh-CN" altLang="en-US"/>
              <a:t>、关键点检测、重建特征</a:t>
            </a:r>
            <a:r>
              <a:rPr lang="zh-CN" altLang="en-US"/>
              <a:t>提取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940" y="1369060"/>
            <a:ext cx="2838450" cy="32480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238750" y="1578610"/>
            <a:ext cx="59118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利用两个独立的Multi-Layer Perceptron（</a:t>
            </a:r>
            <a:r>
              <a:rPr lang="en-US" altLang="zh-CN"/>
              <a:t>MLP</a:t>
            </a:r>
            <a:r>
              <a:rPr lang="zh-CN" altLang="en-US"/>
              <a:t>）输出关键点特征与，重建</a:t>
            </a:r>
            <a:r>
              <a:rPr lang="zh-CN" altLang="en-US"/>
              <a:t>特征。</a:t>
            </a:r>
            <a:endParaRPr lang="zh-CN" altLang="en-US"/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Φ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(x): [0,1]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为可能性。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h(x) :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输出的为重建网络需要的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特征。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72125" y="4519295"/>
            <a:ext cx="5309235" cy="14636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806729" y="859025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32" name="标题占位符 1"/>
          <p:cNvSpPr txBox="1"/>
          <p:nvPr/>
        </p:nvSpPr>
        <p:spPr>
          <a:xfrm>
            <a:off x="1297947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charset="-122"/>
              </a:rPr>
              <a:t>方法</a:t>
            </a:r>
            <a:endParaRPr lang="zh-CN" altLang="en-US" sz="2600" b="1" dirty="0">
              <a:solidFill>
                <a:sysClr val="windowText" lastClr="000000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06450" y="1064260"/>
            <a:ext cx="5664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2.1</a:t>
            </a:r>
            <a:r>
              <a:rPr lang="zh-CN" altLang="en-US"/>
              <a:t>、关键点的稀疏性</a:t>
            </a:r>
            <a:r>
              <a:rPr lang="zh-CN" altLang="en-US"/>
              <a:t>约束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" y="2496185"/>
            <a:ext cx="5324475" cy="14859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95350" y="1517650"/>
            <a:ext cx="107702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作者认为</a:t>
            </a:r>
            <a:r>
              <a:rPr lang="en-US" altLang="zh-CN"/>
              <a:t>L1</a:t>
            </a:r>
            <a:r>
              <a:rPr lang="zh-CN" altLang="en-US"/>
              <a:t>约束倾向于将概率控制在</a:t>
            </a:r>
            <a:r>
              <a:rPr lang="en-US" altLang="zh-CN"/>
              <a:t>0</a:t>
            </a:r>
            <a:r>
              <a:rPr lang="zh-CN" altLang="en-US"/>
              <a:t>，对非</a:t>
            </a:r>
            <a:r>
              <a:rPr lang="en-US" altLang="zh-CN"/>
              <a:t>0</a:t>
            </a:r>
            <a:r>
              <a:rPr lang="zh-CN" altLang="en-US"/>
              <a:t>概率没有很强的控制能力。因此提出</a:t>
            </a:r>
            <a:r>
              <a:rPr lang="en-US" altLang="zh-CN"/>
              <a:t>keypoint</a:t>
            </a:r>
            <a:r>
              <a:rPr lang="zh-CN" altLang="en-US"/>
              <a:t>的分布与</a:t>
            </a:r>
            <a:r>
              <a:rPr lang="en-US" altLang="zh-CN"/>
              <a:t>beta</a:t>
            </a:r>
            <a:r>
              <a:rPr lang="zh-CN" altLang="en-US"/>
              <a:t>分布相似，并利用生成对抗（</a:t>
            </a:r>
            <a:r>
              <a:rPr lang="en-US" altLang="zh-CN"/>
              <a:t>GAN</a:t>
            </a:r>
            <a:r>
              <a:rPr lang="zh-CN" altLang="en-US"/>
              <a:t>）的方式进行训练。这里作者没有使用通常的</a:t>
            </a:r>
            <a:r>
              <a:rPr lang="en-US" altLang="zh-CN"/>
              <a:t>GAN</a:t>
            </a:r>
            <a:r>
              <a:rPr lang="zh-CN" altLang="en-US"/>
              <a:t>损失，而是使用</a:t>
            </a:r>
            <a:r>
              <a:rPr lang="zh-CN" altLang="en-US">
                <a:sym typeface="+mn-ea"/>
              </a:rPr>
              <a:t>WGAN-GP</a:t>
            </a:r>
            <a:r>
              <a:rPr lang="en-US" altLang="zh-CN">
                <a:sym typeface="+mn-ea"/>
              </a:rPr>
              <a:t>[1]</a:t>
            </a:r>
            <a:r>
              <a:rPr lang="zh-CN" altLang="en-US">
                <a:sym typeface="+mn-ea"/>
              </a:rPr>
              <a:t>，利用wasserstein distance来加快</a:t>
            </a:r>
            <a:r>
              <a:rPr lang="en-US" altLang="zh-CN">
                <a:sym typeface="+mn-ea"/>
              </a:rPr>
              <a:t>GAN</a:t>
            </a:r>
            <a:r>
              <a:rPr lang="zh-CN" altLang="en-US">
                <a:sym typeface="+mn-ea"/>
              </a:rPr>
              <a:t>的训练。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r="1241" b="3584"/>
          <a:stretch>
            <a:fillRect/>
          </a:stretch>
        </p:blipFill>
        <p:spPr>
          <a:xfrm>
            <a:off x="806450" y="4972685"/>
            <a:ext cx="5305425" cy="8540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0" y="6533515"/>
            <a:ext cx="1233487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000"/>
              <a:t>[1]</a:t>
            </a:r>
            <a:r>
              <a:rPr lang="zh-CN" altLang="en-US" sz="1000"/>
              <a:t>Martin Arjovsky, Soumith Chintala, and Léon Bottou. Wasser_x0002_stein generative adversarial networks. In International conference on machine learning, pages 214–223. PMLR, 2017.</a:t>
            </a:r>
            <a:endParaRPr lang="zh-CN" altLang="en-US" sz="100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465" y="3982085"/>
            <a:ext cx="5934075" cy="10858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806729" y="859025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32" name="标题占位符 1"/>
          <p:cNvSpPr txBox="1"/>
          <p:nvPr/>
        </p:nvSpPr>
        <p:spPr>
          <a:xfrm>
            <a:off x="1297947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charset="-122"/>
              </a:rPr>
              <a:t>方法</a:t>
            </a:r>
            <a:endParaRPr lang="zh-CN" altLang="en-US" sz="2600" b="1" dirty="0">
              <a:solidFill>
                <a:sysClr val="windowText" lastClr="000000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06450" y="10007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</a:t>
            </a:r>
            <a:r>
              <a:rPr lang="zh-CN" altLang="en-US"/>
              <a:t>、利用</a:t>
            </a:r>
            <a:r>
              <a:rPr lang="en-US" altLang="zh-CN"/>
              <a:t>salient information </a:t>
            </a:r>
            <a:r>
              <a:rPr lang="zh-CN" altLang="en-US"/>
              <a:t>重建</a:t>
            </a:r>
            <a:r>
              <a:rPr lang="zh-CN" altLang="en-US"/>
              <a:t>图像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525" y="3236595"/>
            <a:ext cx="3162300" cy="7905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42975" y="1445260"/>
            <a:ext cx="98164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如何在未知</a:t>
            </a:r>
            <a:r>
              <a:rPr lang="en-US" altLang="zh-CN"/>
              <a:t>keypoint</a:t>
            </a:r>
            <a:r>
              <a:rPr lang="zh-CN" altLang="en-US"/>
              <a:t>数目未知的情况下确定</a:t>
            </a:r>
            <a:r>
              <a:rPr lang="en-US" altLang="zh-CN"/>
              <a:t>salient information</a:t>
            </a:r>
            <a:r>
              <a:rPr lang="zh-CN" altLang="en-US"/>
              <a:t>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作者利用最大化</a:t>
            </a:r>
            <a:r>
              <a:rPr lang="en-US" altLang="zh-CN"/>
              <a:t> keypoint probability </a:t>
            </a:r>
            <a:r>
              <a:rPr lang="zh-CN" altLang="en-US"/>
              <a:t>与</a:t>
            </a:r>
            <a:r>
              <a:rPr lang="en-US" altLang="zh-CN"/>
              <a:t> embeding</a:t>
            </a:r>
            <a:r>
              <a:rPr lang="zh-CN" altLang="en-US"/>
              <a:t>乘积来得到最具有语义的</a:t>
            </a:r>
            <a:r>
              <a:rPr lang="en-US" altLang="zh-CN"/>
              <a:t>keypoint </a:t>
            </a:r>
            <a:r>
              <a:rPr lang="zh-CN" altLang="en-US"/>
              <a:t>的</a:t>
            </a:r>
            <a:r>
              <a:rPr lang="en-US" altLang="zh-CN"/>
              <a:t>salient information</a:t>
            </a:r>
            <a:r>
              <a:rPr lang="zh-CN" altLang="en-US"/>
              <a:t>。这样做的想法来源于</a:t>
            </a:r>
            <a:r>
              <a:rPr lang="en-US" altLang="zh-CN"/>
              <a:t>PointNet[1]</a:t>
            </a:r>
            <a:r>
              <a:rPr lang="zh-CN" altLang="en-US"/>
              <a:t>，其重建方法则为</a:t>
            </a:r>
            <a:r>
              <a:rPr lang="en-US" altLang="zh-CN"/>
              <a:t>Topnet[2]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780" y="4084320"/>
            <a:ext cx="1876425" cy="2190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450" y="2720340"/>
            <a:ext cx="4133850" cy="28194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0" y="6311900"/>
            <a:ext cx="1219136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000"/>
              <a:t>[1]</a:t>
            </a:r>
            <a:r>
              <a:rPr lang="zh-CN" altLang="en-US" sz="1000"/>
              <a:t>Charles R Qi, Hao Su, Kaichun Mo, and Leonidas J Guibas.</a:t>
            </a:r>
            <a:r>
              <a:rPr lang="en-US" altLang="zh-CN" sz="1000"/>
              <a:t> </a:t>
            </a:r>
            <a:r>
              <a:rPr lang="zh-CN" altLang="en-US" sz="1000"/>
              <a:t>Pointnet: Deep learning on point sets for 3d classification</a:t>
            </a:r>
            <a:r>
              <a:rPr lang="en-US" altLang="zh-CN" sz="1000"/>
              <a:t> </a:t>
            </a:r>
            <a:r>
              <a:rPr lang="zh-CN" altLang="en-US" sz="1000"/>
              <a:t>and segmentation. In Proceedings of the IEEE Conference</a:t>
            </a:r>
            <a:r>
              <a:rPr lang="en-US" altLang="zh-CN" sz="1000"/>
              <a:t> </a:t>
            </a:r>
            <a:r>
              <a:rPr lang="zh-CN" altLang="en-US" sz="1000"/>
              <a:t>on Computer Vision and Pattern Recognition, pages 652–660,</a:t>
            </a:r>
            <a:r>
              <a:rPr lang="en-US" altLang="zh-CN" sz="1000"/>
              <a:t> </a:t>
            </a:r>
            <a:r>
              <a:rPr lang="zh-CN" altLang="en-US" sz="1000"/>
              <a:t>2017.</a:t>
            </a:r>
            <a:endParaRPr lang="zh-CN" altLang="en-US" sz="1000"/>
          </a:p>
          <a:p>
            <a:r>
              <a:rPr lang="en-US" altLang="zh-CN" sz="1000"/>
              <a:t>[2]Lyne P Tchapmi, Vineet Kosaraju, Hamid Rezatofighi, IanReid, and Silvio Savarese. Topnet: Structural point cloud decoder. In Proceedings of the IEEE Conference on Computer Vision and Pattern Recognition, pages 383–392, 2019.</a:t>
            </a:r>
            <a:endParaRPr lang="en-US" altLang="zh-CN" sz="1000"/>
          </a:p>
        </p:txBody>
      </p:sp>
      <p:sp>
        <p:nvSpPr>
          <p:cNvPr id="13" name="文本框 12"/>
          <p:cNvSpPr txBox="1"/>
          <p:nvPr/>
        </p:nvSpPr>
        <p:spPr>
          <a:xfrm>
            <a:off x="5671185" y="4619625"/>
            <a:ext cx="5568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max </a:t>
            </a:r>
            <a:r>
              <a:rPr lang="zh-CN" altLang="en-US"/>
              <a:t>操作在</a:t>
            </a:r>
            <a:r>
              <a:rPr lang="en-US" altLang="zh-CN"/>
              <a:t>channel</a:t>
            </a:r>
            <a:r>
              <a:rPr lang="zh-CN" altLang="en-US"/>
              <a:t>维度，对于</a:t>
            </a:r>
            <a:r>
              <a:rPr lang="en-US" altLang="zh-CN"/>
              <a:t>topnet</a:t>
            </a:r>
            <a:r>
              <a:rPr lang="zh-CN" altLang="en-US"/>
              <a:t>内部的的值，最终会得到一个两倍通道长度的</a:t>
            </a:r>
            <a:r>
              <a:rPr lang="zh-CN" altLang="en-US"/>
              <a:t>向量。</a:t>
            </a:r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7570" y="5264785"/>
            <a:ext cx="444817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806729" y="859025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32" name="标题占位符 1"/>
          <p:cNvSpPr txBox="1"/>
          <p:nvPr/>
        </p:nvSpPr>
        <p:spPr>
          <a:xfrm>
            <a:off x="1297947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charset="-122"/>
              </a:rPr>
              <a:t>方法</a:t>
            </a:r>
            <a:endParaRPr lang="zh-CN" altLang="en-US" sz="2600" b="1" dirty="0">
              <a:solidFill>
                <a:sysClr val="windowText" lastClr="000000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06450" y="1000760"/>
            <a:ext cx="5635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/>
              <a:t>topnet</a:t>
            </a:r>
            <a:r>
              <a:rPr lang="zh-CN" altLang="en-US"/>
              <a:t>由一个</a:t>
            </a:r>
            <a:r>
              <a:rPr lang="en-US" altLang="zh-CN"/>
              <a:t>salient information </a:t>
            </a:r>
            <a:r>
              <a:rPr lang="zh-CN" altLang="en-US"/>
              <a:t>生成</a:t>
            </a:r>
            <a:r>
              <a:rPr lang="en-US" altLang="zh-CN"/>
              <a:t>2024</a:t>
            </a:r>
            <a:r>
              <a:rPr lang="zh-CN" altLang="en-US"/>
              <a:t>个</a:t>
            </a:r>
            <a:r>
              <a:rPr lang="zh-CN" altLang="en-US"/>
              <a:t>点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095" y="1785620"/>
            <a:ext cx="2381885" cy="15328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64000" y="17856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topnet: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745" y="1871345"/>
            <a:ext cx="4391025" cy="1514475"/>
          </a:xfrm>
          <a:prstGeom prst="rect">
            <a:avLst/>
          </a:prstGeom>
        </p:spPr>
      </p:pic>
      <p:graphicFrame>
        <p:nvGraphicFramePr>
          <p:cNvPr id="19" name="表格 18"/>
          <p:cNvGraphicFramePr/>
          <p:nvPr>
            <p:custDataLst>
              <p:tags r:id="rId5"/>
            </p:custDataLst>
          </p:nvPr>
        </p:nvGraphicFramePr>
        <p:xfrm>
          <a:off x="1743075" y="3838575"/>
          <a:ext cx="853376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1765"/>
                <a:gridCol w="1421765"/>
                <a:gridCol w="1421765"/>
                <a:gridCol w="1421765"/>
                <a:gridCol w="1421765"/>
                <a:gridCol w="14217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level1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level2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level3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level4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level5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level6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256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2024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2024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806729" y="859025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32" name="标题占位符 1"/>
          <p:cNvSpPr txBox="1"/>
          <p:nvPr/>
        </p:nvSpPr>
        <p:spPr>
          <a:xfrm>
            <a:off x="1297947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charset="-122"/>
              </a:rPr>
              <a:t>方法</a:t>
            </a:r>
            <a:endParaRPr lang="zh-CN" altLang="en-US" sz="2600" b="1" dirty="0">
              <a:solidFill>
                <a:sysClr val="windowText" lastClr="000000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06450" y="10007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</a:t>
            </a:r>
            <a:r>
              <a:rPr lang="zh-CN" altLang="en-US"/>
              <a:t>、symmetric invariant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776095"/>
            <a:ext cx="2438400" cy="15525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95350" y="3328670"/>
            <a:ext cx="10206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作者认为旋转不变性不够，进而增加了对称不变性，对称一半</a:t>
            </a:r>
            <a:r>
              <a:rPr lang="zh-CN" altLang="en-US"/>
              <a:t>中的关键点、特征应该</a:t>
            </a:r>
            <a:r>
              <a:rPr lang="zh-CN" altLang="en-US"/>
              <a:t>一样。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450" y="4071620"/>
            <a:ext cx="4362450" cy="5429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4670" y="4228465"/>
            <a:ext cx="3495675" cy="228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806729" y="859025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32" name="标题占位符 1"/>
          <p:cNvSpPr txBox="1"/>
          <p:nvPr/>
        </p:nvSpPr>
        <p:spPr>
          <a:xfrm>
            <a:off x="1297947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charset="-122"/>
              </a:rPr>
              <a:t>方法</a:t>
            </a:r>
            <a:endParaRPr lang="zh-CN" altLang="en-US" sz="2600" b="1" dirty="0">
              <a:solidFill>
                <a:sysClr val="windowText" lastClr="000000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33475" y="10356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总损失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770" y="1580515"/>
            <a:ext cx="3267075" cy="342900"/>
          </a:xfrm>
          <a:prstGeom prst="rect">
            <a:avLst/>
          </a:prstGeom>
        </p:spPr>
      </p:pic>
      <p:graphicFrame>
        <p:nvGraphicFramePr>
          <p:cNvPr id="5" name="表格 4"/>
          <p:cNvGraphicFramePr/>
          <p:nvPr>
            <p:custDataLst>
              <p:tags r:id="rId4"/>
            </p:custDataLst>
          </p:nvPr>
        </p:nvGraphicFramePr>
        <p:xfrm>
          <a:off x="1857375" y="2390775"/>
          <a:ext cx="853376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6565"/>
                <a:gridCol w="42665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损失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作用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Lrecon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重建损失，监督</a:t>
                      </a:r>
                      <a:r>
                        <a:rPr lang="en-US" altLang="zh-CN"/>
                        <a:t>keypoint</a:t>
                      </a:r>
                      <a:r>
                        <a:rPr lang="zh-CN" altLang="en-US"/>
                        <a:t>和</a:t>
                      </a:r>
                      <a:r>
                        <a:rPr lang="en-US" altLang="zh-CN"/>
                        <a:t>embeding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LGAN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稀疏约束，监督</a:t>
                      </a:r>
                      <a:r>
                        <a:rPr lang="en-US" altLang="zh-CN"/>
                        <a:t>keypoint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Lsym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增加对称</a:t>
                      </a:r>
                      <a:r>
                        <a:rPr lang="zh-CN" altLang="en-US"/>
                        <a:t>不变性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806729" y="859025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32" name="标题占位符 1"/>
          <p:cNvSpPr txBox="1"/>
          <p:nvPr/>
        </p:nvSpPr>
        <p:spPr>
          <a:xfrm>
            <a:off x="1297947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charset="-122"/>
              </a:rPr>
              <a:t>细节</a:t>
            </a:r>
            <a:endParaRPr lang="zh-CN" altLang="en-US" sz="2600" b="1" dirty="0">
              <a:solidFill>
                <a:sysClr val="windowText" lastClr="000000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6450" y="9245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en-US" altLang="zh-CN"/>
              <a:t>point-wise </a:t>
            </a:r>
            <a:r>
              <a:rPr lang="en-US" altLang="zh-CN"/>
              <a:t>feature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806450" y="13023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卷积核输出为：</a:t>
            </a:r>
            <a:r>
              <a:rPr lang="en-US" altLang="zh-CN"/>
              <a:t>32,32,64,64,128,128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806450" y="16706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/>
              <a:t>embeding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806450" y="20389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linear</a:t>
            </a:r>
            <a:r>
              <a:rPr lang="zh-CN" altLang="en-US"/>
              <a:t>层输出为：</a:t>
            </a:r>
            <a:r>
              <a:rPr lang="en-US" altLang="zh-CN"/>
              <a:t> 512,256,128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806450" y="24168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keypoint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06450" y="27755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linear</a:t>
            </a:r>
            <a:r>
              <a:rPr lang="zh-CN" altLang="en-US"/>
              <a:t>层输出为：</a:t>
            </a:r>
            <a:r>
              <a:rPr lang="en-US" altLang="zh-CN"/>
              <a:t> 512,256,1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806450" y="31534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</a:t>
            </a:r>
            <a:r>
              <a:rPr lang="zh-CN" altLang="en-US"/>
              <a:t>、</a:t>
            </a:r>
            <a:r>
              <a:rPr lang="en-US" altLang="zh-CN"/>
              <a:t>WGAN-GP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885825" y="35121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linear</a:t>
            </a:r>
            <a:r>
              <a:rPr lang="zh-CN" altLang="en-US"/>
              <a:t>层输出为：</a:t>
            </a:r>
            <a:r>
              <a:rPr lang="en-US" altLang="zh-CN"/>
              <a:t> 512,256,128,64,1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806450" y="38804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</a:t>
            </a:r>
            <a:r>
              <a:rPr lang="zh-CN" altLang="en-US"/>
              <a:t>、</a:t>
            </a:r>
            <a:r>
              <a:rPr lang="en-US" altLang="zh-CN"/>
              <a:t>topnet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885825" y="4267835"/>
            <a:ext cx="4758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每个结点</a:t>
            </a:r>
            <a:r>
              <a:rPr lang="en-US" altLang="zh-CN"/>
              <a:t>linear</a:t>
            </a:r>
            <a:r>
              <a:rPr lang="zh-CN" altLang="en-US"/>
              <a:t>输出为：</a:t>
            </a:r>
            <a:r>
              <a:rPr lang="en-US" altLang="zh-CN"/>
              <a:t>256,64,8</a:t>
            </a:r>
            <a:endParaRPr lang="en-US" altLang="zh-C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806729" y="859025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32" name="标题占位符 1"/>
          <p:cNvSpPr txBox="1"/>
          <p:nvPr/>
        </p:nvSpPr>
        <p:spPr>
          <a:xfrm>
            <a:off x="1297947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charset="-122"/>
              </a:rPr>
              <a:t>实验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charset="-122"/>
              </a:rPr>
              <a:t>结果</a:t>
            </a:r>
            <a:endParaRPr lang="zh-CN" altLang="en-US" sz="2600" b="1" dirty="0">
              <a:solidFill>
                <a:sysClr val="windowText" lastClr="000000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06450" y="1000760"/>
            <a:ext cx="1079817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Dataset:</a:t>
            </a:r>
            <a:endParaRPr lang="en-US" altLang="zh-CN"/>
          </a:p>
          <a:p>
            <a:r>
              <a:rPr lang="en-US" altLang="zh-CN"/>
              <a:t>ShapeNet-chair,KeypointNet</a:t>
            </a:r>
            <a:endParaRPr lang="en-US" altLang="zh-CN"/>
          </a:p>
          <a:p>
            <a:r>
              <a:rPr lang="en-US" altLang="zh-CN"/>
              <a:t>metric:</a:t>
            </a:r>
            <a:endParaRPr lang="en-US" altLang="zh-CN"/>
          </a:p>
          <a:p>
            <a:r>
              <a:rPr lang="en-US" altLang="zh-CN"/>
              <a:t>MIOU 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Dataset:</a:t>
            </a:r>
            <a:endParaRPr lang="en-US" altLang="zh-CN"/>
          </a:p>
          <a:p>
            <a:r>
              <a:rPr lang="en-US" altLang="zh-CN"/>
              <a:t>Skinned Multi-Person Linear model(SMPL</a:t>
            </a:r>
            <a:r>
              <a:rPr lang="zh-CN" altLang="en-US"/>
              <a:t>，人体</a:t>
            </a:r>
            <a:r>
              <a:rPr lang="zh-CN" altLang="en-US"/>
              <a:t>模型，可以自由更改人体姿态</a:t>
            </a:r>
            <a:r>
              <a:rPr lang="en-US" altLang="zh-CN"/>
              <a:t>)</a:t>
            </a:r>
            <a:endParaRPr lang="en-US" altLang="zh-CN"/>
          </a:p>
          <a:p>
            <a:r>
              <a:rPr lang="en-US" altLang="zh-CN"/>
              <a:t>metric:</a:t>
            </a:r>
            <a:endParaRPr lang="en-US" altLang="zh-CN"/>
          </a:p>
          <a:p>
            <a:r>
              <a:rPr lang="en-US" altLang="zh-CN"/>
              <a:t>IOU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在计算时，只要被检测到的</a:t>
            </a:r>
            <a:r>
              <a:rPr lang="en-US" altLang="zh-CN"/>
              <a:t>keypoint</a:t>
            </a:r>
            <a:r>
              <a:rPr lang="zh-CN" altLang="en-US"/>
              <a:t>在</a:t>
            </a:r>
            <a:r>
              <a:rPr lang="en-US" altLang="zh-CN"/>
              <a:t>ground truth</a:t>
            </a:r>
            <a:r>
              <a:rPr lang="zh-CN" altLang="en-US"/>
              <a:t>的阈值范围内则判断为预测</a:t>
            </a:r>
            <a:r>
              <a:rPr lang="zh-CN" altLang="en-US"/>
              <a:t>准确。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806729" y="859025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32" name="标题占位符 1"/>
          <p:cNvSpPr txBox="1"/>
          <p:nvPr/>
        </p:nvSpPr>
        <p:spPr>
          <a:xfrm>
            <a:off x="1297947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charset="-122"/>
              </a:rPr>
              <a:t>实验</a:t>
            </a:r>
            <a:endParaRPr lang="zh-CN" altLang="en-US" sz="2600" b="1" dirty="0">
              <a:solidFill>
                <a:sysClr val="windowText" lastClr="000000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50" y="1518920"/>
            <a:ext cx="3581400" cy="12858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42950" y="1150620"/>
            <a:ext cx="3911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</a:t>
            </a:r>
            <a:r>
              <a:rPr lang="en-US" altLang="zh-CN">
                <a:sym typeface="+mn-ea"/>
              </a:rPr>
              <a:t>SMPL</a:t>
            </a:r>
            <a:r>
              <a:rPr lang="zh-CN" altLang="en-US">
                <a:sym typeface="+mn-ea"/>
              </a:rPr>
              <a:t>的表现上大幅度领先现有</a:t>
            </a:r>
            <a:r>
              <a:rPr lang="zh-CN" altLang="en-US">
                <a:sym typeface="+mn-ea"/>
              </a:rPr>
              <a:t>方法</a:t>
            </a:r>
            <a:endParaRPr lang="zh-CN" altLang="en-US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95" y="3464560"/>
            <a:ext cx="5934075" cy="16097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6450" y="3096260"/>
            <a:ext cx="8739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</a:t>
            </a:r>
            <a:r>
              <a:rPr lang="en-US" altLang="zh-CN">
                <a:sym typeface="+mn-ea"/>
              </a:rPr>
              <a:t>shapenet chair 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 keypoint net</a:t>
            </a:r>
            <a:r>
              <a:rPr lang="zh-CN" altLang="en-US">
                <a:sym typeface="+mn-ea"/>
              </a:rPr>
              <a:t>上的表现上效果也是最佳的，旋转不变性也为最佳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5470" y="3756025"/>
            <a:ext cx="2752725" cy="19621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806729" y="859025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32" name="标题占位符 1"/>
          <p:cNvSpPr txBox="1"/>
          <p:nvPr/>
        </p:nvSpPr>
        <p:spPr>
          <a:xfrm>
            <a:off x="1297947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charset="-122"/>
              </a:rPr>
              <a:t>实验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charset="-122"/>
              </a:rPr>
              <a:t>-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charset="-122"/>
              </a:rPr>
              <a:t>可视化</a:t>
            </a:r>
            <a:endParaRPr lang="zh-CN" altLang="en-US" sz="2600" b="1" dirty="0">
              <a:solidFill>
                <a:sysClr val="windowText" lastClr="000000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25" y="899160"/>
            <a:ext cx="7934325" cy="59207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806729" y="859025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32" name="标题占位符 1"/>
          <p:cNvSpPr txBox="1"/>
          <p:nvPr/>
        </p:nvSpPr>
        <p:spPr>
          <a:xfrm>
            <a:off x="1297947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charset="-122"/>
              </a:rPr>
              <a:t>作者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charset="-122"/>
              </a:rPr>
              <a:t>-尤洋</a:t>
            </a:r>
            <a:endParaRPr lang="en-US" altLang="zh-CN" sz="2600" b="1" dirty="0">
              <a:solidFill>
                <a:sysClr val="windowText" lastClr="000000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t="-10323" r="493" b="12903"/>
          <a:stretch>
            <a:fillRect/>
          </a:stretch>
        </p:blipFill>
        <p:spPr>
          <a:xfrm>
            <a:off x="0" y="788035"/>
            <a:ext cx="6918960" cy="14382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97430"/>
            <a:ext cx="8248650" cy="3924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1950" y="1000760"/>
            <a:ext cx="4210050" cy="22383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806729" y="859025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32" name="标题占位符 1"/>
          <p:cNvSpPr txBox="1"/>
          <p:nvPr/>
        </p:nvSpPr>
        <p:spPr>
          <a:xfrm>
            <a:off x="1297947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charset="-122"/>
              </a:rPr>
              <a:t>实验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charset="-122"/>
              </a:rPr>
              <a:t>-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charset="-122"/>
              </a:rPr>
              <a:t>可视化</a:t>
            </a:r>
            <a:endParaRPr lang="zh-CN" altLang="en-US" sz="2600" b="1" dirty="0">
              <a:solidFill>
                <a:sysClr val="windowText" lastClr="000000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" y="1566545"/>
            <a:ext cx="4838700" cy="37242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2242820"/>
            <a:ext cx="4914900" cy="25050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806729" y="859025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32" name="标题占位符 1"/>
          <p:cNvSpPr txBox="1"/>
          <p:nvPr/>
        </p:nvSpPr>
        <p:spPr>
          <a:xfrm>
            <a:off x="1297947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charset="-122"/>
              </a:rPr>
              <a:t>实验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charset="-122"/>
              </a:rPr>
              <a:t>-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charset="-122"/>
              </a:rPr>
              <a:t>下流任务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charset="-122"/>
              </a:rPr>
              <a:t>配准</a:t>
            </a:r>
            <a:endParaRPr lang="zh-CN" altLang="en-US" sz="2600" b="1" dirty="0">
              <a:solidFill>
                <a:sysClr val="windowText" lastClr="000000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" y="1343660"/>
            <a:ext cx="10477500" cy="26193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06450" y="969010"/>
            <a:ext cx="8854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作者还将提取到的特征用于配准数据集为</a:t>
            </a:r>
            <a:r>
              <a:rPr lang="en-US" altLang="zh-CN"/>
              <a:t>3DMatch</a:t>
            </a:r>
            <a:r>
              <a:rPr lang="zh-CN" altLang="en-US"/>
              <a:t>（室内）</a:t>
            </a:r>
            <a:r>
              <a:rPr lang="en-US" altLang="zh-CN"/>
              <a:t>,ETH</a:t>
            </a:r>
            <a:r>
              <a:rPr lang="zh-CN" altLang="en-US"/>
              <a:t>（室外）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830" y="3885565"/>
            <a:ext cx="10239375" cy="25336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806729" y="859025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32" name="标题占位符 1"/>
          <p:cNvSpPr txBox="1"/>
          <p:nvPr/>
        </p:nvSpPr>
        <p:spPr>
          <a:xfrm>
            <a:off x="1297947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charset="-122"/>
              </a:rPr>
              <a:t>实验</a:t>
            </a:r>
            <a:endParaRPr lang="zh-CN" altLang="en-US" sz="2600" b="1" dirty="0">
              <a:solidFill>
                <a:sysClr val="windowText" lastClr="000000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225" y="1099820"/>
            <a:ext cx="10115550" cy="24669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97940" y="3807460"/>
            <a:ext cx="9483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说明</a:t>
            </a:r>
            <a:r>
              <a:rPr lang="en-US" altLang="zh-CN"/>
              <a:t>perfectMatch+UKPGAN</a:t>
            </a:r>
            <a:r>
              <a:rPr lang="zh-CN" altLang="en-US"/>
              <a:t>效果更好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806729" y="859025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32" name="标题占位符 1"/>
          <p:cNvSpPr txBox="1"/>
          <p:nvPr/>
        </p:nvSpPr>
        <p:spPr>
          <a:xfrm>
            <a:off x="1297947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charset="-122"/>
              </a:rPr>
              <a:t>实验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charset="-122"/>
              </a:rPr>
              <a:t>-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charset="-122"/>
              </a:rPr>
              <a:t>消融</a:t>
            </a:r>
            <a:endParaRPr lang="zh-CN" altLang="en-US" sz="2600" b="1" dirty="0">
              <a:solidFill>
                <a:sysClr val="windowText" lastClr="000000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45" y="1000760"/>
            <a:ext cx="5629275" cy="1590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125" y="2591435"/>
            <a:ext cx="10610850" cy="19716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806729" y="859025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32" name="标题占位符 1"/>
          <p:cNvSpPr txBox="1"/>
          <p:nvPr/>
        </p:nvSpPr>
        <p:spPr>
          <a:xfrm>
            <a:off x="1297947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charset="-122"/>
              </a:rPr>
              <a:t>实验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charset="-122"/>
              </a:rPr>
              <a:t>-beta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charset="-122"/>
              </a:rPr>
              <a:t>分布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charset="-122"/>
              </a:rPr>
              <a:t>参数</a:t>
            </a:r>
            <a:endParaRPr lang="zh-CN" altLang="en-US" sz="2600" b="1" dirty="0">
              <a:solidFill>
                <a:sysClr val="windowText" lastClr="000000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666875"/>
            <a:ext cx="5048250" cy="2476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06450" y="1264285"/>
            <a:ext cx="8854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通过设置先验分布，可以减少细长物体（椅子腿、椅子</a:t>
            </a:r>
            <a:r>
              <a:rPr lang="zh-CN" altLang="en-US"/>
              <a:t>扶手）的边缘</a:t>
            </a:r>
            <a:r>
              <a:rPr lang="en-US" altLang="zh-CN"/>
              <a:t>keypoint</a:t>
            </a:r>
            <a:r>
              <a:rPr lang="zh-CN" altLang="en-US"/>
              <a:t>数量。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806729" y="859025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32" name="标题占位符 1"/>
          <p:cNvSpPr txBox="1"/>
          <p:nvPr/>
        </p:nvSpPr>
        <p:spPr>
          <a:xfrm>
            <a:off x="1297947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charset="-122"/>
              </a:rPr>
              <a:t>实验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charset="-122"/>
              </a:rPr>
              <a:t>-2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charset="-122"/>
              </a:rPr>
              <a:t>D</a:t>
            </a:r>
            <a:endParaRPr lang="en-US" altLang="zh-CN" sz="2600" b="1" dirty="0">
              <a:solidFill>
                <a:sysClr val="windowText" lastClr="000000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0" y="1085850"/>
            <a:ext cx="5495925" cy="44005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806729" y="859025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32" name="标题占位符 1"/>
          <p:cNvSpPr txBox="1"/>
          <p:nvPr/>
        </p:nvSpPr>
        <p:spPr>
          <a:xfrm>
            <a:off x="1297947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charset="-122"/>
              </a:rPr>
              <a:t>实验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charset="-122"/>
              </a:rPr>
              <a:t>-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charset="-122"/>
              </a:rPr>
              <a:t>手写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charset="-122"/>
              </a:rPr>
              <a:t>数字</a:t>
            </a:r>
            <a:endParaRPr lang="zh-CN" altLang="en-US" sz="2600" b="1" dirty="0">
              <a:solidFill>
                <a:sysClr val="windowText" lastClr="000000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20" y="859155"/>
            <a:ext cx="3298825" cy="587756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806729" y="859025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32" name="标题占位符 1"/>
          <p:cNvSpPr txBox="1"/>
          <p:nvPr/>
        </p:nvSpPr>
        <p:spPr>
          <a:xfrm>
            <a:off x="1297947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charset="-122"/>
              </a:rPr>
              <a:t>总结</a:t>
            </a:r>
            <a:endParaRPr lang="zh-CN" altLang="en-US" sz="2600" b="1" dirty="0">
              <a:solidFill>
                <a:sysClr val="windowText" lastClr="000000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6450" y="1111885"/>
            <a:ext cx="108585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、将众多已有的方法加以改变应用到新的问题上，理论创新度低，应用创新度</a:t>
            </a:r>
            <a:r>
              <a:rPr lang="zh-CN" altLang="en-US"/>
              <a:t>高。、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、作者提出通用的</a:t>
            </a:r>
            <a:r>
              <a:rPr lang="en-US" altLang="zh-CN"/>
              <a:t>keypoints</a:t>
            </a:r>
            <a:r>
              <a:rPr lang="zh-CN" altLang="en-US"/>
              <a:t>检测模型，实验数据集非常丰富与全面（补充材料有</a:t>
            </a:r>
            <a:r>
              <a:rPr lang="zh-CN" altLang="en-US"/>
              <a:t>四页），同时将模型结果应用在了下游任务中测试了</a:t>
            </a:r>
            <a:r>
              <a:rPr lang="en-US" altLang="zh-CN"/>
              <a:t>keypoints</a:t>
            </a:r>
            <a:r>
              <a:rPr lang="zh-CN" altLang="en-US"/>
              <a:t>的</a:t>
            </a:r>
            <a:r>
              <a:rPr lang="zh-CN" altLang="en-US"/>
              <a:t>显著性。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806729" y="859025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32" name="标题占位符 1"/>
          <p:cNvSpPr txBox="1"/>
          <p:nvPr/>
        </p:nvSpPr>
        <p:spPr>
          <a:xfrm>
            <a:off x="1297947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charset="-122"/>
              </a:rPr>
              <a:t>背景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charset="-122"/>
              </a:rPr>
              <a:t>-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charset="-122"/>
              </a:rPr>
              <a:t>关键点</a:t>
            </a:r>
            <a:endParaRPr lang="zh-CN" altLang="en-US" sz="2600" b="1" dirty="0">
              <a:solidFill>
                <a:sysClr val="windowText" lastClr="000000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2135" y="1194435"/>
            <a:ext cx="1074420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keypoint</a:t>
            </a:r>
            <a:r>
              <a:rPr lang="zh-CN" altLang="en-US" sz="2800"/>
              <a:t>：关键点是一系列表现了物体某些特征的点，它是一个非常宽泛的概念，这个点只要对特定的任务有贡献都可以称</a:t>
            </a:r>
            <a:r>
              <a:rPr lang="zh-CN" altLang="en-US" sz="2800"/>
              <a:t>之为关键点，比如对物体形状的理解、人体的姿态估计、图像</a:t>
            </a:r>
            <a:r>
              <a:rPr lang="zh-CN" altLang="en-US" sz="2800"/>
              <a:t>配准等；</a:t>
            </a:r>
            <a:endParaRPr lang="zh-CN" altLang="en-US" sz="2800"/>
          </a:p>
        </p:txBody>
      </p:sp>
      <p:sp>
        <p:nvSpPr>
          <p:cNvPr id="24" name="笑脸 23"/>
          <p:cNvSpPr/>
          <p:nvPr/>
        </p:nvSpPr>
        <p:spPr>
          <a:xfrm>
            <a:off x="2796540" y="3329305"/>
            <a:ext cx="1778000" cy="170815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3361055" y="3874770"/>
            <a:ext cx="75565" cy="755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3928745" y="3874770"/>
            <a:ext cx="75565" cy="755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3141345" y="4514215"/>
            <a:ext cx="75565" cy="755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4141470" y="4514215"/>
            <a:ext cx="75565" cy="755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3647440" y="4686300"/>
            <a:ext cx="75565" cy="755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540" y="3027045"/>
            <a:ext cx="3023870" cy="231203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410" y="2578100"/>
            <a:ext cx="1466850" cy="32099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806729" y="859025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32" name="标题占位符 1"/>
          <p:cNvSpPr txBox="1"/>
          <p:nvPr/>
        </p:nvSpPr>
        <p:spPr>
          <a:xfrm>
            <a:off x="1297947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charset="-122"/>
              </a:rPr>
              <a:t>背景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charset="-122"/>
              </a:rPr>
              <a:t>-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charset="-122"/>
              </a:rPr>
              <a:t>关键点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charset="-122"/>
              </a:rPr>
              <a:t>检测</a:t>
            </a:r>
            <a:endParaRPr lang="zh-CN" altLang="en-US" sz="2600" b="1" dirty="0">
              <a:solidFill>
                <a:sysClr val="windowText" lastClr="000000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27710" y="1068705"/>
            <a:ext cx="1085024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1</a:t>
            </a:r>
            <a:r>
              <a:rPr lang="zh-CN" altLang="en-US" sz="2400"/>
              <a:t>、认为设计的特征检测方法：</a:t>
            </a:r>
            <a:endParaRPr lang="zh-CN" altLang="en-US" sz="2400"/>
          </a:p>
          <a:p>
            <a:pPr indent="457200"/>
            <a:r>
              <a:rPr lang="en-US" altLang="zh-CN" sz="2400"/>
              <a:t>Sift</a:t>
            </a:r>
            <a:r>
              <a:rPr lang="zh-CN" altLang="en-US" sz="2400"/>
              <a:t>、</a:t>
            </a:r>
            <a:r>
              <a:rPr lang="en-US" altLang="zh-CN" sz="2400"/>
              <a:t>Sift-3D</a:t>
            </a:r>
            <a:r>
              <a:rPr lang="zh-CN" altLang="en-US" sz="2400"/>
              <a:t>、Harris-3D等，依赖于人为设置的参数对数据敏感。</a:t>
            </a:r>
            <a:endParaRPr lang="zh-CN" altLang="en-US" sz="2400"/>
          </a:p>
          <a:p>
            <a:r>
              <a:rPr lang="en-US" altLang="zh-CN" sz="2400"/>
              <a:t>2</a:t>
            </a:r>
            <a:r>
              <a:rPr lang="zh-CN" altLang="en-US" sz="2400"/>
              <a:t>、基于学习的</a:t>
            </a:r>
            <a:r>
              <a:rPr lang="zh-CN" altLang="en-US" sz="2400"/>
              <a:t>方法：</a:t>
            </a:r>
            <a:endParaRPr lang="zh-CN" altLang="en-US" sz="2400"/>
          </a:p>
          <a:p>
            <a:pPr indent="457200"/>
            <a:r>
              <a:rPr lang="en-US" altLang="zh-CN" sz="2400"/>
              <a:t>a</a:t>
            </a:r>
            <a:r>
              <a:rPr lang="zh-CN" altLang="en-US" sz="2400"/>
              <a:t>、有监督：进行热图回归、</a:t>
            </a:r>
            <a:r>
              <a:rPr lang="zh-CN" altLang="en-US" sz="2400"/>
              <a:t>等方法。</a:t>
            </a:r>
            <a:endParaRPr lang="zh-CN" altLang="en-US" sz="2400"/>
          </a:p>
          <a:p>
            <a:pPr indent="457200"/>
            <a:r>
              <a:rPr lang="en-US" altLang="zh-CN" sz="2400"/>
              <a:t>b</a:t>
            </a:r>
            <a:r>
              <a:rPr lang="zh-CN" altLang="en-US" sz="2400"/>
              <a:t>、无监督：基于辅助任务，如重建、旋转估计</a:t>
            </a:r>
            <a:r>
              <a:rPr lang="zh-CN" altLang="en-US" sz="2400"/>
              <a:t>等。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7310" y="3121660"/>
            <a:ext cx="5542280" cy="22942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0" y="5782310"/>
            <a:ext cx="3219450" cy="485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rcRect l="1409" t="9136"/>
          <a:stretch>
            <a:fillRect/>
          </a:stretch>
        </p:blipFill>
        <p:spPr>
          <a:xfrm>
            <a:off x="257810" y="5548630"/>
            <a:ext cx="2798445" cy="2336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134100" y="3503295"/>
            <a:ext cx="572960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无监督基于</a:t>
            </a:r>
            <a:r>
              <a:rPr lang="zh-CN" altLang="en-US"/>
              <a:t>重建：</a:t>
            </a:r>
            <a:endParaRPr lang="zh-CN" altLang="en-US"/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Φ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: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特征点提取网络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Ψ：重建网络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核心思想：将纹理特征与关键点所包含结构特征解耦，以学习到能够代表结构的信息即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关键点。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X,X’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是同一对象，姿态上略有不同，利用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Φ提取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X’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与重建网络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Ψ中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X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的生成信息拼接生成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利用生成损失监督Φ提取的关键点。</a:t>
            </a:r>
            <a:endParaRPr lang="zh-CN" altLang="en-US"/>
          </a:p>
          <a:p>
            <a:endParaRPr lang="zh-CN" altLang="en-US"/>
          </a:p>
        </p:txBody>
      </p:sp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806940" y="5225415"/>
          <a:ext cx="236855" cy="221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7" imgW="203200" imgH="190500" progId="Equation.KSEE3">
                  <p:embed/>
                </p:oleObj>
              </mc:Choice>
              <mc:Fallback>
                <p:oleObj name="" r:id="rId7" imgW="203200" imgH="1905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806940" y="5225415"/>
                        <a:ext cx="236855" cy="2216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806729" y="859025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32" name="标题占位符 1"/>
          <p:cNvSpPr txBox="1"/>
          <p:nvPr/>
        </p:nvSpPr>
        <p:spPr>
          <a:xfrm>
            <a:off x="1297947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charset="-122"/>
              </a:rPr>
              <a:t>摘要</a:t>
            </a:r>
            <a:endParaRPr lang="zh-CN" altLang="en-US" sz="2600" b="1" dirty="0">
              <a:solidFill>
                <a:sysClr val="windowText" lastClr="000000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70" y="1259840"/>
            <a:ext cx="5334000" cy="52387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507480" y="1289050"/>
            <a:ext cx="522351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本文将特征点的检测看作信息压缩，来无监督的寻找</a:t>
            </a:r>
            <a:r>
              <a:rPr lang="zh-CN" altLang="en-US"/>
              <a:t>特征点。</a:t>
            </a:r>
            <a:endParaRPr lang="zh-CN" altLang="en-US"/>
          </a:p>
          <a:p>
            <a:r>
              <a:rPr lang="zh-CN" altLang="en-US"/>
              <a:t>并且本文是以重建的形式进行自监督。因此可以初步的理解为：一个压缩重建的</a:t>
            </a:r>
            <a:r>
              <a:rPr lang="zh-CN" altLang="en-US"/>
              <a:t>过程。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570990" y="2880360"/>
            <a:ext cx="3364230" cy="258445"/>
          </a:xfrm>
          <a:prstGeom prst="rect">
            <a:avLst/>
          </a:prstGeom>
          <a:noFill/>
          <a:ln w="762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流程图: 手动操作 4"/>
          <p:cNvSpPr/>
          <p:nvPr/>
        </p:nvSpPr>
        <p:spPr>
          <a:xfrm rot="16200000">
            <a:off x="7178675" y="3420745"/>
            <a:ext cx="1428115" cy="977265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566150" y="3492500"/>
            <a:ext cx="546735" cy="833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key</a:t>
            </a:r>
            <a:endParaRPr lang="en-US" altLang="zh-CN"/>
          </a:p>
        </p:txBody>
      </p:sp>
      <p:sp>
        <p:nvSpPr>
          <p:cNvPr id="7" name="流程图: 手动操作 6"/>
          <p:cNvSpPr/>
          <p:nvPr/>
        </p:nvSpPr>
        <p:spPr>
          <a:xfrm rot="5400000">
            <a:off x="9072245" y="3420745"/>
            <a:ext cx="1428115" cy="977265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096000" y="505333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one should be able to fully</a:t>
            </a:r>
            <a:r>
              <a:rPr lang="en-US" altLang="zh-CN"/>
              <a:t> </a:t>
            </a:r>
            <a:r>
              <a:rPr lang="zh-CN" altLang="en-US"/>
              <a:t>recover an object</a:t>
            </a:r>
            <a:r>
              <a:rPr lang="en-US" altLang="zh-CN"/>
              <a:t>’</a:t>
            </a:r>
            <a:r>
              <a:rPr lang="zh-CN" altLang="en-US"/>
              <a:t>s structure from a small set of keypoints</a:t>
            </a:r>
            <a:endParaRPr lang="zh-CN" altLang="en-US"/>
          </a:p>
        </p:txBody>
      </p:sp>
      <p:sp>
        <p:nvSpPr>
          <p:cNvPr id="9" name="十字星 8"/>
          <p:cNvSpPr/>
          <p:nvPr/>
        </p:nvSpPr>
        <p:spPr>
          <a:xfrm>
            <a:off x="6402070" y="3540125"/>
            <a:ext cx="594360" cy="786130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十字星 9"/>
          <p:cNvSpPr/>
          <p:nvPr/>
        </p:nvSpPr>
        <p:spPr>
          <a:xfrm>
            <a:off x="10682605" y="3515995"/>
            <a:ext cx="594360" cy="786130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777605" y="2486660"/>
            <a:ext cx="75565" cy="755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十字星 12"/>
          <p:cNvSpPr/>
          <p:nvPr/>
        </p:nvSpPr>
        <p:spPr>
          <a:xfrm>
            <a:off x="8518525" y="2562860"/>
            <a:ext cx="594360" cy="786130"/>
          </a:xfrm>
          <a:prstGeom prst="star4">
            <a:avLst/>
          </a:prstGeom>
          <a:noFill/>
          <a:ln>
            <a:solidFill>
              <a:srgbClr val="C00000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8490585" y="2918460"/>
            <a:ext cx="75565" cy="755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081135" y="2918460"/>
            <a:ext cx="75565" cy="755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8777605" y="3336925"/>
            <a:ext cx="75565" cy="755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8726170" y="2842895"/>
            <a:ext cx="75565" cy="755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8827135" y="2842895"/>
            <a:ext cx="75565" cy="755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8726170" y="2989580"/>
            <a:ext cx="75565" cy="755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8827135" y="2989580"/>
            <a:ext cx="75565" cy="755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806729" y="859025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32" name="标题占位符 1"/>
          <p:cNvSpPr txBox="1"/>
          <p:nvPr/>
        </p:nvSpPr>
        <p:spPr>
          <a:xfrm>
            <a:off x="1297947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charset="-122"/>
              </a:rPr>
              <a:t>动机</a:t>
            </a:r>
            <a:endParaRPr lang="zh-CN" altLang="en-US" sz="2600" b="1" dirty="0">
              <a:solidFill>
                <a:sysClr val="windowText" lastClr="000000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6450" y="1116965"/>
            <a:ext cx="107734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、传统特征提取方法依赖于超参数的选择，面对不同的输入数据</a:t>
            </a:r>
            <a:r>
              <a:rPr lang="zh-CN" altLang="en-US"/>
              <a:t>时不够</a:t>
            </a:r>
            <a:r>
              <a:rPr lang="zh-CN" altLang="en-US"/>
              <a:t>鲁棒；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、现有的基于学习的特征检测方法，则只能输出固定数量的特征点、因此无法很好的运用于真实场景</a:t>
            </a:r>
            <a:r>
              <a:rPr lang="zh-CN" altLang="en-US"/>
              <a:t>之中。</a:t>
            </a:r>
            <a:endParaRPr lang="zh-CN" altLang="en-US"/>
          </a:p>
        </p:txBody>
      </p:sp>
      <p:graphicFrame>
        <p:nvGraphicFramePr>
          <p:cNvPr id="4" name="表格 3"/>
          <p:cNvGraphicFramePr/>
          <p:nvPr>
            <p:custDataLst>
              <p:tags r:id="rId3"/>
            </p:custDataLst>
          </p:nvPr>
        </p:nvGraphicFramePr>
        <p:xfrm>
          <a:off x="1134745" y="2573655"/>
          <a:ext cx="9921875" cy="2173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375"/>
                <a:gridCol w="1984375"/>
                <a:gridCol w="1984375"/>
                <a:gridCol w="1984375"/>
                <a:gridCol w="1984375"/>
              </a:tblGrid>
              <a:tr h="642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方</a:t>
                      </a:r>
                      <a:r>
                        <a:rPr lang="zh-CN" altLang="en-US"/>
                        <a:t>法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维度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核心方法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关键数量是否</a:t>
                      </a:r>
                      <a:r>
                        <a:rPr lang="zh-CN" altLang="en-US"/>
                        <a:t>固定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是否</a:t>
                      </a:r>
                      <a:r>
                        <a:rPr lang="zh-CN" altLang="en-US"/>
                        <a:t>监督</a:t>
                      </a:r>
                      <a:endParaRPr lang="zh-CN" altLang="en-US"/>
                    </a:p>
                  </a:txBody>
                  <a:tcPr/>
                </a:tc>
              </a:tr>
              <a:tr h="3829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Jakab</a:t>
                      </a:r>
                      <a:r>
                        <a:rPr lang="en-US" altLang="zh-CN"/>
                        <a:t> </a:t>
                      </a:r>
                      <a:r>
                        <a:rPr lang="zh-CN" altLang="en-US"/>
                        <a:t>et al.</a:t>
                      </a:r>
                      <a:r>
                        <a:rPr lang="en-US" altLang="zh-CN"/>
                        <a:t>[1]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重建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固定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否</a:t>
                      </a:r>
                      <a:endParaRPr lang="zh-CN" altLang="en-US"/>
                    </a:p>
                  </a:txBody>
                  <a:tcPr/>
                </a:tc>
              </a:tr>
              <a:tr h="3829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Zhang et al.</a:t>
                      </a:r>
                      <a:r>
                        <a:rPr lang="en-US" altLang="zh-CN"/>
                        <a:t>[2]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重建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固定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否</a:t>
                      </a:r>
                      <a:endParaRPr lang="zh-CN" altLang="en-US"/>
                    </a:p>
                  </a:txBody>
                  <a:tcPr/>
                </a:tc>
              </a:tr>
              <a:tr h="38227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USIP</a:t>
                      </a:r>
                      <a:r>
                        <a:rPr lang="en-US" altLang="zh-CN"/>
                        <a:t>[3]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</a:t>
                      </a:r>
                      <a:r>
                        <a:rPr lang="en-US" altLang="zh-CN"/>
                        <a:t>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旋转</a:t>
                      </a:r>
                      <a:r>
                        <a:rPr lang="zh-CN" altLang="en-US"/>
                        <a:t>估计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固定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否</a:t>
                      </a:r>
                      <a:endParaRPr lang="zh-CN" altLang="en-US"/>
                    </a:p>
                  </a:txBody>
                  <a:tcPr/>
                </a:tc>
              </a:tr>
              <a:tr h="3829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D3Feat</a:t>
                      </a:r>
                      <a:r>
                        <a:rPr lang="en-US" altLang="zh-CN"/>
                        <a:t>[4]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</a:t>
                      </a:r>
                      <a:r>
                        <a:rPr lang="en-US" altLang="zh-CN"/>
                        <a:t>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旋转估计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固定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否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86360" y="5379720"/>
            <a:ext cx="1203769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000"/>
              <a:t>[1]</a:t>
            </a:r>
            <a:r>
              <a:rPr lang="zh-CN" altLang="en-US" sz="1000"/>
              <a:t>Tomas Jakab, Ankush Gupta, Hakan Bilen, and Andrea</a:t>
            </a:r>
            <a:r>
              <a:rPr lang="en-US" altLang="zh-CN" sz="1000"/>
              <a:t> </a:t>
            </a:r>
            <a:r>
              <a:rPr lang="zh-CN" altLang="en-US" sz="1000"/>
              <a:t>Vedaldi. Unsupervised learning of object landmarks through</a:t>
            </a:r>
            <a:r>
              <a:rPr lang="en-US" altLang="zh-CN" sz="1000"/>
              <a:t> </a:t>
            </a:r>
            <a:r>
              <a:rPr lang="zh-CN" altLang="en-US" sz="1000"/>
              <a:t>conditional image generation. In Advances in neural informa_x0002_tion processing systems, pages 4016–4027, 2018.</a:t>
            </a:r>
            <a:endParaRPr lang="zh-CN" altLang="en-US" sz="1000"/>
          </a:p>
          <a:p>
            <a:r>
              <a:rPr lang="en-US" altLang="zh-CN" sz="1000"/>
              <a:t>[2]Yuting Zhang, Yijie Guo, Yixin Jin, Yijun Luo, Zhiyuan He, and Honglak Lee. Unsupervised discovery of object land_x0002_marks as structural representations. In Proceedings of the IEEE Conference on Computer Vision and Pattern Recogni_x0002_tion, pages 2694–2703, 2018. 2</a:t>
            </a:r>
            <a:endParaRPr lang="en-US" altLang="zh-CN" sz="1000"/>
          </a:p>
          <a:p>
            <a:r>
              <a:rPr lang="en-US" altLang="zh-CN" sz="1000"/>
              <a:t>[3] Xuyang Bai, Zixin Luo, Lei Zhou, Hongbo Fu, Long Quan, and Chiew-Lan Tai. D3feat: Joint learning of dense detec_x0002_tion and description of 3d local features. In Proceedings of the IEEE/CVF Conference on Computer Vision and Pattern Recognition, pages 6359–6367, 2020.</a:t>
            </a:r>
            <a:endParaRPr lang="en-US" altLang="zh-CN" sz="1000"/>
          </a:p>
          <a:p>
            <a:r>
              <a:rPr lang="en-US" altLang="zh-CN" sz="1000"/>
              <a:t>[4]Jiaxin Li and Gim Hee Lee. Usip: Unsupervised stable in_x0002_terest point detection from 3d point clouds. In Proceedings of the IEEE International Conference on Computer Vision, pages 361–370, 2019.</a:t>
            </a:r>
            <a:endParaRPr lang="en-US" altLang="zh-CN"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806729" y="859025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32" name="标题占位符 1"/>
          <p:cNvSpPr txBox="1"/>
          <p:nvPr/>
        </p:nvSpPr>
        <p:spPr>
          <a:xfrm>
            <a:off x="1211587" y="316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charset="-122"/>
              </a:rPr>
              <a:t>面临的一些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charset="-122"/>
              </a:rPr>
              <a:t>问题</a:t>
            </a:r>
            <a:endParaRPr lang="zh-CN" altLang="en-US" sz="2600" b="1" dirty="0">
              <a:solidFill>
                <a:sysClr val="windowText" lastClr="000000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6450" y="1261745"/>
            <a:ext cx="10858500" cy="11976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、无监督带来的</a:t>
            </a:r>
            <a:r>
              <a:rPr lang="zh-CN" altLang="en-US"/>
              <a:t>挑战：</a:t>
            </a:r>
            <a:endParaRPr lang="zh-CN" altLang="en-US"/>
          </a:p>
          <a:p>
            <a:pPr indent="457200"/>
            <a:r>
              <a:rPr lang="en-US" altLang="zh-CN"/>
              <a:t>a</a:t>
            </a:r>
            <a:r>
              <a:rPr lang="zh-CN" altLang="en-US"/>
              <a:t>、如何确定哪些特征所在的位置重要</a:t>
            </a:r>
            <a:r>
              <a:rPr lang="en-US" altLang="zh-CN"/>
              <a:t>———</a:t>
            </a:r>
            <a:r>
              <a:rPr lang="zh-CN" altLang="en-US"/>
              <a:t>利用重建的方法来寻找有用的特征。</a:t>
            </a:r>
            <a:endParaRPr lang="zh-CN" altLang="en-US"/>
          </a:p>
          <a:p>
            <a:pPr indent="457200"/>
            <a:r>
              <a:rPr lang="en-US" altLang="zh-CN"/>
              <a:t>b</a:t>
            </a:r>
            <a:r>
              <a:rPr lang="zh-CN" altLang="en-US"/>
              <a:t>、特征的分布应该要如何约束</a:t>
            </a:r>
            <a:r>
              <a:rPr lang="en-US" altLang="zh-CN"/>
              <a:t>(</a:t>
            </a:r>
            <a:r>
              <a:rPr lang="zh-CN" altLang="en-US"/>
              <a:t>每个点都是关键点重建效果当然也好</a:t>
            </a:r>
            <a:r>
              <a:rPr lang="en-US" altLang="zh-CN"/>
              <a:t>)———</a:t>
            </a:r>
            <a:r>
              <a:rPr lang="zh-CN" altLang="en-US"/>
              <a:t>稀疏的约束。</a:t>
            </a:r>
            <a:r>
              <a:rPr lang="en-US" altLang="zh-CN"/>
              <a:t>(GAN-based keypoint sparsity control)</a:t>
            </a:r>
            <a:endParaRPr lang="zh-CN" altLang="en-US"/>
          </a:p>
          <a:p>
            <a:pPr indent="457200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06450" y="2745105"/>
            <a:ext cx="108585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</a:t>
            </a:r>
            <a:r>
              <a:rPr lang="zh-CN" altLang="en-US"/>
              <a:t>、捕捉任意多个关键点带来的</a:t>
            </a:r>
            <a:r>
              <a:rPr lang="zh-CN" altLang="en-US"/>
              <a:t>挑战：</a:t>
            </a:r>
            <a:endParaRPr lang="zh-CN" altLang="en-US"/>
          </a:p>
          <a:p>
            <a:pPr indent="457200"/>
            <a:r>
              <a:rPr lang="en-US" altLang="zh-CN"/>
              <a:t>a</a:t>
            </a:r>
            <a:r>
              <a:rPr lang="zh-CN" altLang="en-US"/>
              <a:t>、常规利用</a:t>
            </a:r>
            <a:r>
              <a:rPr lang="en-US" altLang="zh-CN"/>
              <a:t>softmax</a:t>
            </a:r>
            <a:r>
              <a:rPr lang="zh-CN" altLang="en-US"/>
              <a:t>在空间维度上选择出</a:t>
            </a:r>
            <a:r>
              <a:rPr lang="en-US" altLang="zh-CN"/>
              <a:t>K</a:t>
            </a:r>
            <a:r>
              <a:rPr lang="zh-CN" altLang="en-US"/>
              <a:t>个关键点（</a:t>
            </a:r>
            <a:r>
              <a:rPr lang="en-US" altLang="zh-CN"/>
              <a:t>K,H,W</a:t>
            </a:r>
            <a:r>
              <a:rPr lang="zh-CN" altLang="en-US"/>
              <a:t>）</a:t>
            </a:r>
            <a:r>
              <a:rPr lang="en-US" altLang="zh-CN"/>
              <a:t>,K</a:t>
            </a:r>
            <a:r>
              <a:rPr lang="zh-CN" altLang="en-US"/>
              <a:t>在未知的情况下无法选择</a:t>
            </a:r>
            <a:r>
              <a:rPr lang="en-US" altLang="zh-CN"/>
              <a:t>———</a:t>
            </a:r>
            <a:r>
              <a:rPr lang="zh-CN" altLang="en-US"/>
              <a:t>提取最具有显著信息的点为</a:t>
            </a:r>
            <a:r>
              <a:rPr lang="en-US" altLang="zh-CN"/>
              <a:t>keypoint</a:t>
            </a:r>
            <a:r>
              <a:rPr lang="zh-CN" altLang="en-US"/>
              <a:t>（salient information distillation）。</a:t>
            </a:r>
            <a:endParaRPr lang="zh-CN" altLang="en-US"/>
          </a:p>
        </p:txBody>
      </p:sp>
      <p:graphicFrame>
        <p:nvGraphicFramePr>
          <p:cNvPr id="10" name="表格 9"/>
          <p:cNvGraphicFramePr/>
          <p:nvPr>
            <p:custDataLst>
              <p:tags r:id="rId3"/>
            </p:custDataLst>
          </p:nvPr>
        </p:nvGraphicFramePr>
        <p:xfrm>
          <a:off x="1302385" y="3884295"/>
          <a:ext cx="9865995" cy="2018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8665"/>
                <a:gridCol w="3288665"/>
                <a:gridCol w="3288665"/>
              </a:tblGrid>
              <a:tr h="3689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挑战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具体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解决</a:t>
                      </a:r>
                      <a:endParaRPr lang="zh-CN" altLang="en-US"/>
                    </a:p>
                  </a:txBody>
                  <a:tcPr/>
                </a:tc>
              </a:tr>
              <a:tr h="640080">
                <a:tc rowSpan="2"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无监督挑战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如何确定哪些特征所在的位置重要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利用重建的方法</a:t>
                      </a:r>
                      <a:endParaRPr lang="zh-CN" altLang="en-US"/>
                    </a:p>
                  </a:txBody>
                  <a:tcPr/>
                </a:tc>
              </a:tr>
              <a:tr h="368935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特征的分布应该要如何约束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稀疏的约束</a:t>
                      </a:r>
                      <a:endParaRPr lang="zh-CN" altLang="en-US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多个关键点带来的挑战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softmax</a:t>
                      </a:r>
                      <a:r>
                        <a:rPr lang="zh-CN" altLang="en-US" sz="1800">
                          <a:sym typeface="+mn-ea"/>
                        </a:rPr>
                        <a:t>局限性（网络结构</a:t>
                      </a:r>
                      <a:r>
                        <a:rPr lang="zh-CN" altLang="en-US" sz="1800">
                          <a:sym typeface="+mn-ea"/>
                        </a:rPr>
                        <a:t>不可变）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提取最具有显著信息的点为</a:t>
                      </a:r>
                      <a:r>
                        <a:rPr lang="en-US" altLang="zh-CN" sz="1800">
                          <a:sym typeface="+mn-ea"/>
                        </a:rPr>
                        <a:t>keypoint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806729" y="859025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32" name="标题占位符 1"/>
          <p:cNvSpPr txBox="1"/>
          <p:nvPr/>
        </p:nvSpPr>
        <p:spPr>
          <a:xfrm>
            <a:off x="1297947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charset="-122"/>
              </a:rPr>
              <a:t>整体框架</a:t>
            </a:r>
            <a:endParaRPr lang="zh-CN" altLang="en-US" sz="2600" b="1" dirty="0">
              <a:solidFill>
                <a:sysClr val="windowText" lastClr="000000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045" y="1000760"/>
            <a:ext cx="9439275" cy="43053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5120" y="5306060"/>
            <a:ext cx="3343275" cy="3143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806450" y="1492885"/>
            <a:ext cx="108585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为了使特征更加的鲁棒，作者提出了Local Reference Frame（</a:t>
            </a:r>
            <a:r>
              <a:rPr lang="en-US" altLang="zh-CN"/>
              <a:t>LRF</a:t>
            </a:r>
            <a:r>
              <a:rPr lang="zh-CN" altLang="en-US"/>
              <a:t>，局部参考系）；</a:t>
            </a:r>
            <a:r>
              <a:rPr lang="en-US" altLang="zh-CN"/>
              <a:t>LRF</a:t>
            </a:r>
            <a:r>
              <a:rPr lang="zh-CN" altLang="en-US"/>
              <a:t>通过分析球形区域</a:t>
            </a:r>
            <a:r>
              <a:rPr lang="en-US" altLang="zh-CN"/>
              <a:t>S</a:t>
            </a:r>
            <a:endParaRPr lang="zh-CN" altLang="en-US"/>
          </a:p>
          <a:p>
            <a:r>
              <a:rPr lang="en-US" altLang="zh-CN"/>
              <a:t>                                                            </a:t>
            </a:r>
            <a:r>
              <a:rPr lang="zh-CN" altLang="en-US"/>
              <a:t>协方差，对</a:t>
            </a:r>
            <a:r>
              <a:rPr lang="en-US" altLang="zh-CN"/>
              <a:t>                </a:t>
            </a:r>
            <a:r>
              <a:rPr lang="zh-CN" altLang="en-US"/>
              <a:t>变换到</a:t>
            </a:r>
            <a:r>
              <a:rPr lang="en-US" altLang="zh-CN"/>
              <a:t>       </a:t>
            </a:r>
            <a:r>
              <a:rPr lang="zh-CN" altLang="en-US"/>
              <a:t>（canonical position），最终利</a:t>
            </a:r>
            <a:r>
              <a:rPr lang="en-US" altLang="zh-CN"/>
              <a:t>PerfectMatch[1]</a:t>
            </a:r>
            <a:r>
              <a:rPr lang="zh-CN" altLang="en-US"/>
              <a:t>以及高斯平滑得到voxelized descriptor</a:t>
            </a:r>
            <a:r>
              <a:rPr lang="en-US" altLang="zh-CN"/>
              <a:t>                                      </a:t>
            </a:r>
            <a:r>
              <a:rPr lang="zh-CN" altLang="en-US"/>
              <a:t>，之后利用</a:t>
            </a:r>
            <a:r>
              <a:rPr lang="en-US" altLang="zh-CN"/>
              <a:t>3D</a:t>
            </a:r>
            <a:r>
              <a:rPr lang="zh-CN" altLang="en-US"/>
              <a:t>卷积得到</a:t>
            </a:r>
            <a:r>
              <a:rPr lang="en-US" altLang="zh-CN"/>
              <a:t>N</a:t>
            </a:r>
            <a:r>
              <a:rPr lang="zh-CN" altLang="en-US"/>
              <a:t>个点的</a:t>
            </a:r>
            <a:r>
              <a:rPr lang="zh-CN" altLang="en-US"/>
              <a:t>特征。</a:t>
            </a:r>
            <a:endParaRPr lang="zh-CN" altLang="en-US"/>
          </a:p>
          <a:p>
            <a:endParaRPr lang="en-US" altLang="zh-CN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806729" y="859025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32" name="标题占位符 1"/>
          <p:cNvSpPr txBox="1"/>
          <p:nvPr/>
        </p:nvSpPr>
        <p:spPr>
          <a:xfrm>
            <a:off x="1297947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charset="-122"/>
              </a:rPr>
              <a:t>方法</a:t>
            </a:r>
            <a:endParaRPr lang="zh-CN" altLang="en-US" sz="2600" b="1" dirty="0">
              <a:solidFill>
                <a:sysClr val="windowText" lastClr="000000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06450" y="1064260"/>
            <a:ext cx="5664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、rotation-invariant features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940" y="1805305"/>
            <a:ext cx="2714625" cy="3143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4145" y="1852930"/>
            <a:ext cx="666750" cy="2190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4345" y="1801495"/>
            <a:ext cx="257175" cy="2857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6300" y="2119630"/>
            <a:ext cx="1743075" cy="2571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260" y="3261995"/>
            <a:ext cx="3333750" cy="31432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369435" y="3245485"/>
            <a:ext cx="4197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to                                   to  N*128</a:t>
            </a:r>
            <a:r>
              <a:rPr lang="zh-CN" altLang="en-US"/>
              <a:t>（</a:t>
            </a:r>
            <a:r>
              <a:rPr lang="en-US" altLang="zh-CN"/>
              <a:t>N=2048</a:t>
            </a:r>
            <a:r>
              <a:rPr lang="zh-CN" altLang="en-US"/>
              <a:t>）</a:t>
            </a:r>
            <a:r>
              <a:rPr lang="en-US" altLang="zh-CN"/>
              <a:t>   </a:t>
            </a:r>
            <a:endParaRPr lang="en-US" altLang="zh-CN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9475" y="3303905"/>
            <a:ext cx="1743075" cy="25717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4895" y="4173220"/>
            <a:ext cx="3905250" cy="16573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3825,&quot;width&quot;:9240}"/>
</p:tagLst>
</file>

<file path=ppt/tags/tag2.xml><?xml version="1.0" encoding="utf-8"?>
<p:tagLst xmlns:p="http://schemas.openxmlformats.org/presentationml/2006/main">
  <p:tag name="KSO_WM_UNIT_TABLE_BEAUTIFY" val="smartTable{624d916e-cdcc-4a45-b383-b38160b0a0e6}"/>
  <p:tag name="TABLE_ENDDRAG_ORIGIN_RECT" val="781*171"/>
  <p:tag name="TABLE_ENDDRAG_RECT" val="144*195*781*171"/>
</p:tagLst>
</file>

<file path=ppt/tags/tag3.xml><?xml version="1.0" encoding="utf-8"?>
<p:tagLst xmlns:p="http://schemas.openxmlformats.org/presentationml/2006/main">
  <p:tag name="KSO_WM_UNIT_TABLE_BEAUTIFY" val="smartTable{e967730e-4a4e-449b-87be-b9ae516acbf0}"/>
  <p:tag name="TABLE_ENDDRAG_ORIGIN_RECT" val="776*135"/>
  <p:tag name="TABLE_ENDDRAG_RECT" val="107*327*776*135"/>
</p:tagLst>
</file>

<file path=ppt/tags/tag4.xml><?xml version="1.0" encoding="utf-8"?>
<p:tagLst xmlns:p="http://schemas.openxmlformats.org/presentationml/2006/main">
  <p:tag name="KSO_WM_UNIT_TABLE_BEAUTIFY" val="smartTable{61783c84-a842-43ff-8742-60281e870ac4}"/>
</p:tagLst>
</file>

<file path=ppt/tags/tag5.xml><?xml version="1.0" encoding="utf-8"?>
<p:tagLst xmlns:p="http://schemas.openxmlformats.org/presentationml/2006/main">
  <p:tag name="KSO_WM_UNIT_TABLE_BEAUTIFY" val="smartTable{90b58306-946e-4a71-8dfa-a7e35dd420a7}"/>
</p:tagLst>
</file>

<file path=ppt/tags/tag6.xml><?xml version="1.0" encoding="utf-8"?>
<p:tagLst xmlns:p="http://schemas.openxmlformats.org/presentationml/2006/main">
  <p:tag name="KSO_WPP_MARK_KEY" val="71bdd7c8-a2d9-4813-a907-8c7a822d5992"/>
  <p:tag name="COMMONDATA" val="eyJoZGlkIjoiZTEyYThiYjczNjg5YTg0NmVlYmM4MDY4M2Q1ZjM1NWE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4553</Words>
  <Application>WPS 演示</Application>
  <PresentationFormat>宽屏</PresentationFormat>
  <Paragraphs>305</Paragraphs>
  <Slides>27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8" baseType="lpstr">
      <vt:lpstr>Arial</vt:lpstr>
      <vt:lpstr>宋体</vt:lpstr>
      <vt:lpstr>Wingdings</vt:lpstr>
      <vt:lpstr>Calibri</vt:lpstr>
      <vt:lpstr>等线</vt:lpstr>
      <vt:lpstr>Arial</vt:lpstr>
      <vt:lpstr>微软雅黑</vt:lpstr>
      <vt:lpstr>Arial Unicode MS</vt:lpstr>
      <vt:lpstr>Calibri</vt:lpstr>
      <vt:lpstr>Office 主题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DELL</dc:creator>
  <cp:lastModifiedBy>内存条</cp:lastModifiedBy>
  <cp:revision>5</cp:revision>
  <dcterms:created xsi:type="dcterms:W3CDTF">2022-11-09T06:43:00Z</dcterms:created>
  <dcterms:modified xsi:type="dcterms:W3CDTF">2022-11-11T08:01:17Z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69AFC4C651914D96AB5771DBBDDF02D8</vt:lpwstr>
  </property>
  <property fmtid="{D5CDD505-2E9C-101B-9397-08002B2CF9AE}" pid="3" name="KSOProductBuildVer">
    <vt:lpwstr>2052-11.1.0.12763</vt:lpwstr>
  </property>
</Properties>
</file>